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9" r:id="rId4"/>
    <p:sldId id="267" r:id="rId5"/>
    <p:sldId id="277" r:id="rId6"/>
    <p:sldId id="268" r:id="rId7"/>
    <p:sldId id="270" r:id="rId8"/>
    <p:sldId id="271" r:id="rId9"/>
    <p:sldId id="272" r:id="rId10"/>
    <p:sldId id="273" r:id="rId11"/>
    <p:sldId id="275" r:id="rId12"/>
    <p:sldId id="284" r:id="rId13"/>
    <p:sldId id="280" r:id="rId14"/>
    <p:sldId id="282" r:id="rId15"/>
    <p:sldId id="281" r:id="rId16"/>
    <p:sldId id="283" r:id="rId17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5DE241-FAB7-4088-A845-444B850873C2}" v="1214" dt="2024-05-03T05:46:49.580"/>
    <p1510:client id="{57348837-C769-DF54-FAAC-BF57D820DCDF}" v="1099" dt="2024-05-02T12:27:55.739"/>
    <p1510:client id="{DBFE787D-D442-D345-8B8F-C3F0161F2655}" v="1395" dt="2024-05-02T23:58:02.7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8"/>
    <p:restoredTop sz="94719"/>
  </p:normalViewPr>
  <p:slideViewPr>
    <p:cSldViewPr snapToGrid="0">
      <p:cViewPr>
        <p:scale>
          <a:sx n="64" d="100"/>
          <a:sy n="64" d="100"/>
        </p:scale>
        <p:origin x="4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A9345E-CADB-4144-9B65-7798D86D29A8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125FA0-5D58-4E70-9425-13E8F5890121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56557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AEFE2A-76E6-00F6-F381-C09E840AE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AC28D93-C011-D667-4561-D6AACE4758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4E977AA-6CF6-301D-2186-902391A3E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168D909-F118-7015-F896-E958736EE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0E84784-236F-02E6-6B94-D7A7F050A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0559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9F57C70-9BB4-4D9F-4C9B-FB7C77565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B9276065-39BA-0EE6-D5B5-D8A903C13D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F9113F0-E9D5-BD04-00C1-6A7F062A4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88383E4-D626-D833-A44F-087917E9F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D1247F2-84BC-0299-D0D9-9AF5CD23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56598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D8F14F58-9E05-A9E0-560C-6BB0FC3BB9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A4E30283-665E-EAE8-FC92-13C2386F2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28A7C7E-B2FE-F5D1-BD94-C01F2EC8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B3E4536-9B10-0C81-8E23-1782E3D9D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AF59D65-F783-E969-9809-1E5AEAD07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97129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DEF6897-39F8-B7B1-4839-0A1221F65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1CEC8B8-FD2C-BBF2-001B-3D61C1988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664CA89-8DFF-6C85-72EE-E7F632BA0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302D7E7-3DD6-2945-651C-A2759F602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11CC83C-BD35-664B-8102-31BEA2C34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02782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B5B77DD-B148-D4AE-975C-A65D954D9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9EF8407-AC1C-5691-9CD0-46ED35D1C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45CFD60-539A-16A6-CC57-05365C806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6021BA6-3B79-BC92-F4F2-39125DAA8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A1F3E70-FEB3-943A-7B0E-C17FACC22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76533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BED4407-50AE-DCE9-EDFA-E0442F5F9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E0B719C-6E05-8439-9F79-6E056A7C21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AE6C80A2-BA06-5C16-510F-2B54D8FF1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E4D9C300-5139-3C1E-AE13-EC364ED6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137992E-0C6B-EF02-A2F1-A624FC5C9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AF9B152F-37DD-BEAE-B959-2007F8048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6652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08611F9-6E04-B1EF-C1B0-28F20D280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715B3638-960F-D8B6-0AA5-1142A1666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98DDD4B4-5693-22D5-C127-FA0762CD0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9F1AA102-1974-C39A-E2AE-A1E0664C47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6CB35BDA-CBB2-200D-0619-850E249DE9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4F26431E-60C6-7855-B773-96B1766D7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D2D89E7C-0B4D-E40E-376B-22D627EF6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1C06B173-76AD-9A14-3F33-5D3993E02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12391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690A3A6-32F1-EF8E-56EB-99572F95D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6AC6CEF4-91DC-F584-FB1F-B25EE09E3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4F8284A1-6F9B-B9D7-9C3E-6E76DB74B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8A390494-0C7D-6336-5E18-15BBA09DB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70787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0422492B-6938-5FBA-DC86-77AAF6C37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B8F5FCBC-5549-DB5F-4C6A-D13501D14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72F942A0-D36D-45A0-0D2E-2561EA064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07414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4033242-81E5-E230-0087-70D7AC688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0E98313-539A-894E-F251-A460C338A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AAB9B933-2E8C-F8D6-CEE0-B3D863F57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AE0BD456-3D21-43C4-1A40-6E408D01C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521A1080-E339-FF54-4501-1522D693F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04F03FD-F4B3-B03C-EB9D-B39E4139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0332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C7B9F67-81A9-2F5E-5047-3B9548B07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3DA17727-DCD0-3C8D-B205-75B7D450CE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F119848A-0FA9-DB54-960A-F6A023744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0C816C5F-8ABA-9872-B4F9-470C95497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F3A8E3CC-799C-3E39-A9D1-24AFD689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283D19F3-6FB0-2F2D-895E-753AB5093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55127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A9EF375F-2C09-8992-4254-F1A05F6F5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6735F22-5DF5-5D79-AD31-0D0510B59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1F24B1B-568B-DD77-A2DA-8B3FEB904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F5649E-BAB1-A048-8F68-E61AE50A8AFB}" type="datetimeFigureOut">
              <a:rPr lang="cs-CZ" smtClean="0"/>
              <a:t>03.05.2024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9DB4512-2DDE-A6A2-F138-6E36C59F4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D651BBE-78E2-81EE-9B8E-6CD75C995E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048EEA-F037-B94D-8E1C-2C009A2BEC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68656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vhdl.lapinoo.net/testbench/" TargetMode="External"/><Relationship Id="rId2" Type="http://schemas.openxmlformats.org/officeDocument/2006/relationships/hyperlink" Target="https://github.com/tomas-fryza/vhdl-cours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8E4008F-0315-BD6E-8941-4D0A058D96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6708" y="1688695"/>
            <a:ext cx="7380380" cy="2375082"/>
          </a:xfrm>
        </p:spPr>
        <p:txBody>
          <a:bodyPr anchor="b">
            <a:normAutofit/>
          </a:bodyPr>
          <a:lstStyle/>
          <a:p>
            <a:pPr algn="l"/>
            <a:r>
              <a:rPr lang="cs-CZ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r>
              <a:rPr lang="cs-CZ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cs-CZ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basic </a:t>
            </a:r>
            <a:r>
              <a:rPr lang="cs-CZ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ciphers</a:t>
            </a:r>
            <a:r>
              <a:rPr lang="cs-CZ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FPGA</a:t>
            </a:r>
            <a:br>
              <a:rPr lang="cs-CZ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cs-CZ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VHDL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77137F4-C1FC-E151-72B0-62479E436B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904" y="4947979"/>
            <a:ext cx="4803889" cy="1910021"/>
          </a:xfrm>
        </p:spPr>
        <p:txBody>
          <a:bodyPr>
            <a:normAutofit/>
          </a:bodyPr>
          <a:lstStyle/>
          <a:p>
            <a:r>
              <a:rPr lang="cs-CZ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Subject</a:t>
            </a:r>
            <a:r>
              <a:rPr lang="cs-CZ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BPC-DE1</a:t>
            </a:r>
          </a:p>
          <a:p>
            <a:r>
              <a:rPr lang="cs-CZ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Year</a:t>
            </a:r>
            <a:r>
              <a:rPr lang="cs-CZ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2023/24</a:t>
            </a:r>
          </a:p>
          <a:p>
            <a:r>
              <a:rPr lang="cs-CZ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</a:t>
            </a:r>
            <a:r>
              <a:rPr lang="cs-CZ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members</a:t>
            </a:r>
            <a:r>
              <a:rPr lang="cs-CZ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Jindřich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Zobač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Erik Straka      Vít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Vašenka</a:t>
            </a:r>
            <a:endParaRPr lang="cs-CZ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BC466BE6-5A9F-C1D4-59CC-8DBFCD166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0" y="56769"/>
            <a:ext cx="5893042" cy="1473261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548A8930-2FDE-4ABD-F057-4F501503B9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64394" y="2691634"/>
            <a:ext cx="3434463" cy="343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917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56" y="20543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cs-CZ" sz="4800" b="1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 </a:t>
            </a:r>
            <a:r>
              <a:rPr lang="cs-CZ" sz="4800" b="1" dirty="0" err="1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cs-CZ" sz="4800" b="1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4800" b="1" dirty="0" err="1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4800" b="1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output </a:t>
            </a:r>
            <a:br>
              <a:rPr lang="cs-CZ" sz="4800" b="1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sz="4800" b="1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display</a:t>
            </a:r>
            <a:endParaRPr lang="cs-CZ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912FFB-6508-6593-985D-9ACEE0722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531002"/>
            <a:ext cx="11120887" cy="524073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cs-CZ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subtask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focused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on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decoding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output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generated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by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displaying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them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on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seven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-segment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displays</a:t>
            </a:r>
            <a:endParaRPr lang="cs-CZ" sz="2400" b="0" i="0" u="none" strike="noStrike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cs-CZ" sz="2400" b="0" i="0" u="none" strike="noStrike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7 segment display </a:t>
            </a:r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driven</a:t>
            </a:r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called</a:t>
            </a:r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Multiplexing</a:t>
            </a:r>
            <a:endParaRPr lang="cs-CZ" sz="240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cs-CZ" sz="240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turns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on and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off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display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by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higher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refresh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rate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than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human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eye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typically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cs-CZ" sz="2400" b="0" i="0" u="none" strike="noStrike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thousand</a:t>
            </a:r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Hz</a:t>
            </a:r>
          </a:p>
          <a:p>
            <a:endParaRPr lang="cs-CZ" sz="240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digits</a:t>
            </a:r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cs-CZ" sz="240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7 segment display</a:t>
            </a:r>
          </a:p>
          <a:p>
            <a:endParaRPr lang="cs-CZ" sz="2400" b="0" i="0" u="none" strike="noStrike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sz="240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sz="2400" b="0" i="0" u="none" strike="noStrike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789" y="0"/>
            <a:ext cx="2355011" cy="123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347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56" y="20543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cs-CZ" sz="4800" b="1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 </a:t>
            </a:r>
            <a:r>
              <a:rPr lang="cs-CZ" sz="4800" b="1" err="1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cs-CZ" sz="4800" b="1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4800" b="1" err="1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4800" b="1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output </a:t>
            </a:r>
            <a:br>
              <a:rPr lang="cs-CZ" sz="4800" b="1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sz="4800" b="1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display</a:t>
            </a:r>
            <a:endParaRPr lang="cs-CZ" sz="4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912FFB-6508-6593-985D-9ACEE0722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531002"/>
            <a:ext cx="11120887" cy="5240733"/>
          </a:xfrm>
        </p:spPr>
        <p:txBody>
          <a:bodyPr>
            <a:normAutofit/>
          </a:bodyPr>
          <a:lstStyle/>
          <a:p>
            <a:endParaRPr lang="cs-CZ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Decoder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7 segment display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basically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demultiplexer</a:t>
            </a:r>
            <a:endParaRPr lang="cs-CZ" sz="2400" b="0" i="0" u="none" strike="noStrike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our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case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designed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5 to 7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demultiplexer</a:t>
            </a:r>
            <a:endParaRPr lang="cs-CZ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5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bits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gives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range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32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characters</a:t>
            </a:r>
            <a:endParaRPr lang="cs-CZ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alphabeth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want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to display,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there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25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chars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cs-CZ" sz="2400" b="0" i="0" u="none" strike="noStrike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made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our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own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table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character</a:t>
            </a:r>
            <a:endParaRPr lang="cs-CZ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Shift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registers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shall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to display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multiple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characters</a:t>
            </a:r>
            <a:endParaRPr lang="cs-CZ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sz="2400" b="0" i="0" u="none" strike="noStrike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sz="2400" b="0" i="0" u="none" strike="noStrike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789" y="0"/>
            <a:ext cx="2355011" cy="1236381"/>
          </a:xfrm>
          <a:prstGeom prst="rect">
            <a:avLst/>
          </a:prstGeom>
        </p:spPr>
      </p:pic>
      <p:graphicFrame>
        <p:nvGraphicFramePr>
          <p:cNvPr id="4" name="Tabulka 3">
            <a:extLst>
              <a:ext uri="{FF2B5EF4-FFF2-40B4-BE49-F238E27FC236}">
                <a16:creationId xmlns:a16="http://schemas.microsoft.com/office/drawing/2014/main" id="{8AF65C56-1E4E-4C26-2D88-D0173BF913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599871"/>
              </p:ext>
            </p:extLst>
          </p:nvPr>
        </p:nvGraphicFramePr>
        <p:xfrm>
          <a:off x="8117840" y="1388492"/>
          <a:ext cx="3705552" cy="493103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0659">
                  <a:extLst>
                    <a:ext uri="{9D8B030D-6E8A-4147-A177-3AD203B41FA5}">
                      <a16:colId xmlns:a16="http://schemas.microsoft.com/office/drawing/2014/main" val="1796693477"/>
                    </a:ext>
                  </a:extLst>
                </a:gridCol>
                <a:gridCol w="801283">
                  <a:extLst>
                    <a:ext uri="{9D8B030D-6E8A-4147-A177-3AD203B41FA5}">
                      <a16:colId xmlns:a16="http://schemas.microsoft.com/office/drawing/2014/main" val="2731906244"/>
                    </a:ext>
                  </a:extLst>
                </a:gridCol>
                <a:gridCol w="801283">
                  <a:extLst>
                    <a:ext uri="{9D8B030D-6E8A-4147-A177-3AD203B41FA5}">
                      <a16:colId xmlns:a16="http://schemas.microsoft.com/office/drawing/2014/main" val="1573510703"/>
                    </a:ext>
                  </a:extLst>
                </a:gridCol>
                <a:gridCol w="1022327">
                  <a:extLst>
                    <a:ext uri="{9D8B030D-6E8A-4147-A177-3AD203B41FA5}">
                      <a16:colId xmlns:a16="http://schemas.microsoft.com/office/drawing/2014/main" val="106713713"/>
                    </a:ext>
                  </a:extLst>
                </a:gridCol>
              </a:tblGrid>
              <a:tr h="340564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Character</a:t>
                      </a:r>
                      <a:endParaRPr lang="cs-CZ" sz="9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DEC</a:t>
                      </a:r>
                      <a:endParaRPr lang="cs-CZ" sz="9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BIN</a:t>
                      </a:r>
                      <a:endParaRPr lang="cs-CZ" sz="9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7SEG [</a:t>
                      </a:r>
                      <a:r>
                        <a:rPr lang="cs-CZ" sz="900" u="none" strike="noStrike" dirty="0" err="1">
                          <a:effectLst/>
                        </a:rPr>
                        <a:t>gfedcba</a:t>
                      </a:r>
                      <a:r>
                        <a:rPr lang="cs-CZ" sz="900" u="none" strike="noStrike" dirty="0">
                          <a:effectLst/>
                        </a:rPr>
                        <a:t>]</a:t>
                      </a:r>
                      <a:endParaRPr lang="cs-CZ" sz="9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412899758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A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00001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1011111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1992789648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B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2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00010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1111100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162024156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C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3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00011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1011000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4048392892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D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4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00100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1011110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2073941081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E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5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00101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1111001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2725873002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F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6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00110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1110001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172597805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G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7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00111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0111110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224474877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H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8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01000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1110100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3024145205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I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9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01001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0010001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1845512344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J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10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01010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0001101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1777010759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K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11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01011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1110101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1666479064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L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12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01100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0111000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27767932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M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13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01101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1010101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833231563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N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14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01110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1010100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229582540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O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15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01111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1011100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638338615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P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16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10000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1110011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2944551529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Q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17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10001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1100111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1810015082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R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18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10010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1010000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3120388513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S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19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10011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0101101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1972152705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T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20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10100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1111000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1790405800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U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21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10101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0011100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1637914013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V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22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10110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0101010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1503754855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W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23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10111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1101010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3173512561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X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24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11000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0010100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2041125571"/>
                  </a:ext>
                </a:extLst>
              </a:tr>
              <a:tr h="176133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Y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25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11001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1101110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553403129"/>
                  </a:ext>
                </a:extLst>
              </a:tr>
              <a:tr h="187142"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>
                          <a:effectLst/>
                        </a:rPr>
                        <a:t>Z</a:t>
                      </a:r>
                      <a:endParaRPr lang="cs-CZ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26</a:t>
                      </a: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11010</a:t>
                      </a:r>
                    </a:p>
                  </a:txBody>
                  <a:tcPr marL="7537" marR="7537" marT="75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900" u="none" strike="noStrike" dirty="0">
                          <a:effectLst/>
                        </a:rPr>
                        <a:t>0011011</a:t>
                      </a:r>
                      <a:endParaRPr lang="cs-CZ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537" marR="7537" marT="7537" marB="0" anchor="b"/>
                </a:tc>
                <a:extLst>
                  <a:ext uri="{0D108BD9-81ED-4DB2-BD59-A6C34878D82A}">
                    <a16:rowId xmlns:a16="http://schemas.microsoft.com/office/drawing/2014/main" val="2692587282"/>
                  </a:ext>
                </a:extLst>
              </a:tr>
            </a:tbl>
          </a:graphicData>
        </a:graphic>
      </p:graphicFrame>
      <p:pic>
        <p:nvPicPr>
          <p:cNvPr id="7" name="Obrázek 6" descr="Obsah obrázku text, Písmo, červená, typografie&#10;&#10;Popis byl vytvořen automaticky">
            <a:extLst>
              <a:ext uri="{FF2B5EF4-FFF2-40B4-BE49-F238E27FC236}">
                <a16:creationId xmlns:a16="http://schemas.microsoft.com/office/drawing/2014/main" id="{D371DEC7-E450-6953-5013-6ECEF86F5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913" y="4799914"/>
            <a:ext cx="2949797" cy="1602489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80106E05-C902-DA22-500A-FAC62B451FA1}"/>
              </a:ext>
            </a:extLst>
          </p:cNvPr>
          <p:cNvSpPr txBox="1"/>
          <p:nvPr/>
        </p:nvSpPr>
        <p:spPr>
          <a:xfrm>
            <a:off x="232913" y="6402403"/>
            <a:ext cx="2402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Inspiration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402328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E14B9B2-33CB-7227-7B88-EAE877D83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</a:t>
            </a:r>
            <a:r>
              <a:rPr lang="cs-CZ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testbench</a:t>
            </a:r>
            <a:endParaRPr lang="cs-CZ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Zástupný obsah 4" descr="Obsah obrázku snímek obrazovky, displej, software, Multimediální software&#10;&#10;Popis byl vytvořen automaticky">
            <a:extLst>
              <a:ext uri="{FF2B5EF4-FFF2-40B4-BE49-F238E27FC236}">
                <a16:creationId xmlns:a16="http://schemas.microsoft.com/office/drawing/2014/main" id="{DF85360E-619B-1699-BB77-E7A5739379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119" t="13164" r="2794" b="28961"/>
          <a:stretch/>
        </p:blipFill>
        <p:spPr>
          <a:xfrm>
            <a:off x="0" y="2844930"/>
            <a:ext cx="11812250" cy="3537360"/>
          </a:xfrm>
        </p:spPr>
      </p:pic>
    </p:spTree>
    <p:extLst>
      <p:ext uri="{BB962C8B-B14F-4D97-AF65-F5344CB8AC3E}">
        <p14:creationId xmlns:p14="http://schemas.microsoft.com/office/powerpoint/2010/main" val="521089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56" y="205439"/>
            <a:ext cx="10515600" cy="1325563"/>
          </a:xfrm>
        </p:spPr>
        <p:txBody>
          <a:bodyPr>
            <a:normAutofit/>
          </a:bodyPr>
          <a:lstStyle/>
          <a:p>
            <a:r>
              <a:rPr lang="cs-CZ" sz="4800" b="1" i="0" u="none" strike="noStrike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Top level</a:t>
            </a:r>
            <a:endParaRPr lang="cs-CZ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789" y="0"/>
            <a:ext cx="2355011" cy="1236381"/>
          </a:xfrm>
          <a:prstGeom prst="rect">
            <a:avLst/>
          </a:prstGeom>
        </p:spPr>
      </p:pic>
      <p:sp>
        <p:nvSpPr>
          <p:cNvPr id="7" name="Zástupný obsah 6">
            <a:extLst>
              <a:ext uri="{FF2B5EF4-FFF2-40B4-BE49-F238E27FC236}">
                <a16:creationId xmlns:a16="http://schemas.microsoft.com/office/drawing/2014/main" id="{DF579189-2FD1-085F-6338-1B813AD1D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8065168" cy="1771817"/>
          </a:xfrm>
        </p:spPr>
        <p:txBody>
          <a:bodyPr>
            <a:normAutofit/>
          </a:bodyPr>
          <a:lstStyle/>
          <a:p>
            <a:r>
              <a:rPr lang="cs-CZ" sz="1800" dirty="0" err="1"/>
              <a:t>The</a:t>
            </a:r>
            <a:r>
              <a:rPr lang="cs-CZ" sz="1800" dirty="0"/>
              <a:t> </a:t>
            </a:r>
            <a:r>
              <a:rPr lang="cs-CZ" sz="1800" dirty="0" err="1"/>
              <a:t>modules</a:t>
            </a:r>
            <a:r>
              <a:rPr lang="cs-CZ" sz="1800" dirty="0"/>
              <a:t> are </a:t>
            </a:r>
            <a:r>
              <a:rPr lang="cs-CZ" sz="1800" dirty="0" err="1"/>
              <a:t>interconnected</a:t>
            </a:r>
            <a:r>
              <a:rPr lang="cs-CZ" sz="1800" dirty="0"/>
              <a:t> in a </a:t>
            </a:r>
            <a:r>
              <a:rPr lang="cs-CZ" sz="1800" dirty="0" err="1"/>
              <a:t>way</a:t>
            </a:r>
            <a:r>
              <a:rPr lang="cs-CZ" sz="1800" dirty="0"/>
              <a:t> to </a:t>
            </a:r>
            <a:r>
              <a:rPr lang="cs-CZ" sz="1800" dirty="0" err="1"/>
              <a:t>reach</a:t>
            </a:r>
            <a:r>
              <a:rPr lang="cs-CZ" sz="1800" dirty="0"/>
              <a:t> </a:t>
            </a:r>
            <a:r>
              <a:rPr lang="cs-CZ" sz="1800" dirty="0" err="1"/>
              <a:t>the</a:t>
            </a:r>
            <a:r>
              <a:rPr lang="cs-CZ" sz="1800" dirty="0"/>
              <a:t> </a:t>
            </a:r>
            <a:r>
              <a:rPr lang="cs-CZ" sz="1800" dirty="0" err="1"/>
              <a:t>desired</a:t>
            </a:r>
            <a:r>
              <a:rPr lang="cs-CZ" sz="1800" dirty="0"/>
              <a:t> </a:t>
            </a:r>
            <a:r>
              <a:rPr lang="cs-CZ" sz="1800" dirty="0" err="1"/>
              <a:t>function</a:t>
            </a:r>
            <a:endParaRPr lang="cs-CZ" sz="1800" dirty="0"/>
          </a:p>
          <a:p>
            <a:r>
              <a:rPr lang="cs-CZ" sz="1800" dirty="0"/>
              <a:t>Project has more </a:t>
            </a:r>
            <a:r>
              <a:rPr lang="cs-CZ" sz="1800" dirty="0" err="1"/>
              <a:t>potential</a:t>
            </a:r>
            <a:r>
              <a:rPr lang="cs-CZ" sz="1800" dirty="0"/>
              <a:t> </a:t>
            </a:r>
            <a:r>
              <a:rPr lang="cs-CZ" sz="1800" dirty="0" err="1"/>
              <a:t>than</a:t>
            </a:r>
            <a:r>
              <a:rPr lang="cs-CZ" sz="1800" dirty="0"/>
              <a:t> </a:t>
            </a:r>
            <a:r>
              <a:rPr lang="cs-CZ" sz="1800" dirty="0" err="1"/>
              <a:t>currently</a:t>
            </a:r>
            <a:r>
              <a:rPr lang="cs-CZ" sz="1800" dirty="0"/>
              <a:t> </a:t>
            </a:r>
            <a:r>
              <a:rPr lang="cs-CZ" sz="1800" dirty="0" err="1"/>
              <a:t>utilized</a:t>
            </a:r>
            <a:r>
              <a:rPr lang="cs-CZ" sz="1800" dirty="0"/>
              <a:t> in </a:t>
            </a:r>
            <a:r>
              <a:rPr lang="cs-CZ" sz="1800" dirty="0" err="1"/>
              <a:t>top_level</a:t>
            </a:r>
            <a:r>
              <a:rPr lang="cs-CZ" sz="1800" dirty="0"/>
              <a:t> (</a:t>
            </a:r>
            <a:r>
              <a:rPr lang="cs-CZ" sz="1800" dirty="0" err="1"/>
              <a:t>see</a:t>
            </a:r>
            <a:r>
              <a:rPr lang="cs-CZ" sz="1800" dirty="0"/>
              <a:t> </a:t>
            </a:r>
            <a:r>
              <a:rPr lang="cs-CZ" sz="1800" dirty="0" err="1"/>
              <a:t>roadmap</a:t>
            </a:r>
            <a:r>
              <a:rPr lang="cs-CZ" sz="1800" dirty="0"/>
              <a:t>)</a:t>
            </a:r>
          </a:p>
          <a:p>
            <a:r>
              <a:rPr lang="cs-CZ" sz="1800" dirty="0" err="1"/>
              <a:t>The</a:t>
            </a:r>
            <a:r>
              <a:rPr lang="cs-CZ" sz="1800" dirty="0"/>
              <a:t> basic </a:t>
            </a:r>
            <a:r>
              <a:rPr lang="cs-CZ" sz="1800" dirty="0" err="1"/>
              <a:t>function</a:t>
            </a:r>
            <a:r>
              <a:rPr lang="cs-CZ" sz="1800" dirty="0"/>
              <a:t> </a:t>
            </a:r>
            <a:r>
              <a:rPr lang="cs-CZ" sz="1800" dirty="0" err="1"/>
              <a:t>of</a:t>
            </a:r>
            <a:r>
              <a:rPr lang="cs-CZ" sz="1800" dirty="0"/>
              <a:t> </a:t>
            </a:r>
            <a:r>
              <a:rPr lang="cs-CZ" sz="1800" dirty="0" err="1"/>
              <a:t>the</a:t>
            </a:r>
            <a:r>
              <a:rPr lang="cs-CZ" sz="1800" dirty="0"/>
              <a:t> </a:t>
            </a:r>
            <a:r>
              <a:rPr lang="cs-CZ" sz="1800" dirty="0" err="1"/>
              <a:t>project</a:t>
            </a:r>
            <a:r>
              <a:rPr lang="cs-CZ" sz="1800" dirty="0"/>
              <a:t> </a:t>
            </a:r>
            <a:r>
              <a:rPr lang="cs-CZ" sz="1800" dirty="0" err="1"/>
              <a:t>was</a:t>
            </a:r>
            <a:r>
              <a:rPr lang="cs-CZ" sz="1800" dirty="0"/>
              <a:t> </a:t>
            </a:r>
            <a:r>
              <a:rPr lang="cs-CZ" sz="1800" dirty="0" err="1"/>
              <a:t>successfully</a:t>
            </a:r>
            <a:r>
              <a:rPr lang="cs-CZ" sz="1800" dirty="0"/>
              <a:t> </a:t>
            </a:r>
            <a:r>
              <a:rPr lang="cs-CZ" sz="1800" dirty="0" err="1"/>
              <a:t>tested</a:t>
            </a:r>
            <a:r>
              <a:rPr lang="cs-CZ" sz="1800" dirty="0"/>
              <a:t> in </a:t>
            </a:r>
            <a:r>
              <a:rPr lang="cs-CZ" sz="1800" dirty="0" err="1"/>
              <a:t>testbench</a:t>
            </a:r>
            <a:r>
              <a:rPr lang="cs-CZ" sz="1800" dirty="0"/>
              <a:t> (</a:t>
            </a:r>
            <a:r>
              <a:rPr lang="cs-CZ" sz="1800" dirty="0" err="1"/>
              <a:t>see</a:t>
            </a:r>
            <a:r>
              <a:rPr lang="cs-CZ" sz="1800" dirty="0"/>
              <a:t> </a:t>
            </a:r>
            <a:r>
              <a:rPr lang="cs-CZ" sz="1800" dirty="0" err="1"/>
              <a:t>testbench</a:t>
            </a:r>
            <a:r>
              <a:rPr lang="cs-CZ" sz="1800" dirty="0"/>
              <a:t> </a:t>
            </a:r>
            <a:r>
              <a:rPr lang="cs-CZ" sz="1800" dirty="0" err="1"/>
              <a:t>results</a:t>
            </a:r>
            <a:r>
              <a:rPr lang="cs-CZ" sz="1800" dirty="0"/>
              <a:t>)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4E8AFCE4-CA42-07E5-D7F9-9A3D7B0BB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98" y="3747541"/>
            <a:ext cx="11514153" cy="3110459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82CF33AA-7A00-FD95-6862-B249D22C7D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3779" y="1386481"/>
            <a:ext cx="3848637" cy="258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815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0C5C326-2B26-A77B-6F26-C90226A5D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5" name="Zástupný obsah 4" descr="Obsah obrázku snímek obrazovky, Multimediální software, software, Grafický software&#10;&#10;Popis byl vytvořen automaticky">
            <a:extLst>
              <a:ext uri="{FF2B5EF4-FFF2-40B4-BE49-F238E27FC236}">
                <a16:creationId xmlns:a16="http://schemas.microsoft.com/office/drawing/2014/main" id="{E1924DBF-2AEB-AF35-75BC-CDA7CFEDA3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9679927" cy="6858000"/>
          </a:xfrm>
        </p:spPr>
      </p:pic>
    </p:spTree>
    <p:extLst>
      <p:ext uri="{BB962C8B-B14F-4D97-AF65-F5344CB8AC3E}">
        <p14:creationId xmlns:p14="http://schemas.microsoft.com/office/powerpoint/2010/main" val="2255271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-0.60781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3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4DF55BE-B4AB-4BA1-BDE1-E9F7FB3F1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539578"/>
            <a:ext cx="5981278" cy="1684638"/>
          </a:xfrm>
        </p:spPr>
        <p:txBody>
          <a:bodyPr>
            <a:normAutofit/>
          </a:bodyPr>
          <a:lstStyle/>
          <a:p>
            <a:r>
              <a:rPr lang="cs-CZ" sz="4000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Roadmap</a:t>
            </a:r>
            <a:endParaRPr lang="cs-CZ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912FFB-6508-6593-985D-9ACEE0722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9" y="1772166"/>
            <a:ext cx="5981278" cy="3690551"/>
          </a:xfrm>
        </p:spPr>
        <p:txBody>
          <a:bodyPr>
            <a:normAutofit/>
          </a:bodyPr>
          <a:lstStyle/>
          <a:p>
            <a:r>
              <a:rPr lang="cs-CZ" sz="2000">
                <a:latin typeface="Times New Roman" panose="02020603050405020304" pitchFamily="18" charset="0"/>
                <a:cs typeface="Times New Roman" panose="02020603050405020304" pitchFamily="18" charset="0"/>
              </a:rPr>
              <a:t>Unfortunately we weren‘t able to complete all set goals</a:t>
            </a:r>
          </a:p>
          <a:p>
            <a:pPr marL="0" indent="0">
              <a:buNone/>
            </a:pPr>
            <a:endParaRPr lang="cs-CZ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7524" y="222016"/>
            <a:ext cx="4810874" cy="2525708"/>
          </a:xfrm>
          <a:prstGeom prst="rect">
            <a:avLst/>
          </a:prstGeom>
        </p:spPr>
      </p:pic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F9443D0A-0586-9557-1283-91BB6A8D6D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885381"/>
              </p:ext>
            </p:extLst>
          </p:nvPr>
        </p:nvGraphicFramePr>
        <p:xfrm>
          <a:off x="1103258" y="2658053"/>
          <a:ext cx="4682506" cy="3951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9153">
                  <a:extLst>
                    <a:ext uri="{9D8B030D-6E8A-4147-A177-3AD203B41FA5}">
                      <a16:colId xmlns:a16="http://schemas.microsoft.com/office/drawing/2014/main" val="1384105337"/>
                    </a:ext>
                  </a:extLst>
                </a:gridCol>
                <a:gridCol w="696623">
                  <a:extLst>
                    <a:ext uri="{9D8B030D-6E8A-4147-A177-3AD203B41FA5}">
                      <a16:colId xmlns:a16="http://schemas.microsoft.com/office/drawing/2014/main" val="3509204053"/>
                    </a:ext>
                  </a:extLst>
                </a:gridCol>
                <a:gridCol w="970884">
                  <a:extLst>
                    <a:ext uri="{9D8B030D-6E8A-4147-A177-3AD203B41FA5}">
                      <a16:colId xmlns:a16="http://schemas.microsoft.com/office/drawing/2014/main" val="3766487750"/>
                    </a:ext>
                  </a:extLst>
                </a:gridCol>
                <a:gridCol w="778901">
                  <a:extLst>
                    <a:ext uri="{9D8B030D-6E8A-4147-A177-3AD203B41FA5}">
                      <a16:colId xmlns:a16="http://schemas.microsoft.com/office/drawing/2014/main" val="1958861738"/>
                    </a:ext>
                  </a:extLst>
                </a:gridCol>
                <a:gridCol w="836945">
                  <a:extLst>
                    <a:ext uri="{9D8B030D-6E8A-4147-A177-3AD203B41FA5}">
                      <a16:colId xmlns:a16="http://schemas.microsoft.com/office/drawing/2014/main" val="2808143839"/>
                    </a:ext>
                  </a:extLst>
                </a:gridCol>
              </a:tblGrid>
              <a:tr h="952351">
                <a:tc>
                  <a:txBody>
                    <a:bodyPr/>
                    <a:lstStyle/>
                    <a:p>
                      <a:pPr algn="l" fontAlgn="b"/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Code written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testbench OK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Utilized in Top Level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Hardware implementation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extLst>
                  <a:ext uri="{0D108BD9-81ED-4DB2-BD59-A6C34878D82A}">
                    <a16:rowId xmlns:a16="http://schemas.microsoft.com/office/drawing/2014/main" val="2815368532"/>
                  </a:ext>
                </a:extLst>
              </a:tr>
              <a:tr h="247100"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Keypad input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ctr" fontAlgn="b"/>
                      <a:r>
                        <a:rPr lang="cs-CZ" sz="1300" u="none" strike="noStrike" dirty="0">
                          <a:effectLst/>
                        </a:rPr>
                        <a:t>NO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4197174"/>
                  </a:ext>
                </a:extLst>
              </a:tr>
              <a:tr h="247100"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Vernam Cipher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NO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rgbClr val="FF0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451012"/>
                  </a:ext>
                </a:extLst>
              </a:tr>
              <a:tr h="247100"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Atbash Cipher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633158"/>
                  </a:ext>
                </a:extLst>
              </a:tr>
              <a:tr h="247100"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Caesar Cipher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NO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rgbClr val="FF0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747942"/>
                  </a:ext>
                </a:extLst>
              </a:tr>
              <a:tr h="247100"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Display output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YES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449622"/>
                  </a:ext>
                </a:extLst>
              </a:tr>
              <a:tr h="440903"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Top-level </a:t>
                      </a:r>
                      <a:r>
                        <a:rPr lang="cs-CZ" sz="1300" u="none" strike="noStrike" dirty="0" err="1">
                          <a:effectLst/>
                        </a:rPr>
                        <a:t>integration</a:t>
                      </a:r>
                      <a:endParaRPr lang="cs-CZ" sz="1300" u="none" strike="noStrike" dirty="0">
                        <a:effectLst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YES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lnB w="12700" cmpd="sng"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N/A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lnB w="12700" cmpd="sng"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10472"/>
                  </a:ext>
                </a:extLst>
              </a:tr>
              <a:tr h="440903"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 err="1">
                          <a:effectLst/>
                        </a:rPr>
                        <a:t>Constraints</a:t>
                      </a:r>
                      <a:endParaRPr lang="cs-CZ" sz="1300" u="none" strike="noStrike" dirty="0">
                        <a:effectLst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YES</a:t>
                      </a:r>
                    </a:p>
                  </a:txBody>
                  <a:tcPr marL="11588" marR="11588" marT="11588" marB="0" anchor="b">
                    <a:lnR w="12700" cmpd="sng">
                      <a:noFill/>
                    </a:ln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N/A</a:t>
                      </a:r>
                    </a:p>
                  </a:txBody>
                  <a:tcPr marL="11588" marR="11588" marT="11588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N/A</a:t>
                      </a:r>
                    </a:p>
                  </a:txBody>
                  <a:tcPr marL="11588" marR="11588" marT="11588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6068671"/>
                  </a:ext>
                </a:extLst>
              </a:tr>
              <a:tr h="440903"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Multi-character ciphers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NO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>
                          <a:effectLst/>
                        </a:rPr>
                        <a:t>NO</a:t>
                      </a:r>
                      <a:endParaRPr lang="cs-CZ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lnT w="12700" cmpd="sng">
                      <a:noFill/>
                    </a:lnT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u="none" strike="noStrike" dirty="0">
                          <a:effectLst/>
                        </a:rPr>
                        <a:t>NO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>
                    <a:lnT w="12700" cmpd="sng">
                      <a:noFill/>
                    </a:lnT>
                    <a:solidFill>
                      <a:srgbClr val="FF0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138214"/>
                  </a:ext>
                </a:extLst>
              </a:tr>
              <a:tr h="440903"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Debouncers</a:t>
                      </a:r>
                      <a:endParaRPr lang="cs-CZ" sz="13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588" marR="11588" marT="115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NO</a:t>
                      </a:r>
                    </a:p>
                  </a:txBody>
                  <a:tcPr marL="11588" marR="11588" marT="11588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NO</a:t>
                      </a:r>
                    </a:p>
                  </a:txBody>
                  <a:tcPr marL="11588" marR="11588" marT="11588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NO</a:t>
                      </a:r>
                    </a:p>
                  </a:txBody>
                  <a:tcPr marL="11588" marR="11588" marT="11588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NO</a:t>
                      </a:r>
                    </a:p>
                  </a:txBody>
                  <a:tcPr marL="11588" marR="11588" marT="11588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9954699"/>
                  </a:ext>
                </a:extLst>
              </a:tr>
            </a:tbl>
          </a:graphicData>
        </a:graphic>
      </p:graphicFrame>
      <p:sp>
        <p:nvSpPr>
          <p:cNvPr id="7" name="TextovéPole 6">
            <a:extLst>
              <a:ext uri="{FF2B5EF4-FFF2-40B4-BE49-F238E27FC236}">
                <a16:creationId xmlns:a16="http://schemas.microsoft.com/office/drawing/2014/main" id="{8DDCD0BF-0BFB-A0CB-E0B8-9C46E134BD70}"/>
              </a:ext>
            </a:extLst>
          </p:cNvPr>
          <p:cNvSpPr txBox="1"/>
          <p:nvPr/>
        </p:nvSpPr>
        <p:spPr>
          <a:xfrm>
            <a:off x="6587199" y="5442987"/>
            <a:ext cx="40800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/>
              <a:t>TODO: </a:t>
            </a:r>
          </a:p>
          <a:p>
            <a:r>
              <a:rPr lang="cs-CZ" sz="1400" dirty="0" err="1"/>
              <a:t>Debouncers</a:t>
            </a:r>
            <a:endParaRPr lang="cs-CZ" sz="1400" dirty="0"/>
          </a:p>
          <a:p>
            <a:r>
              <a:rPr lang="cs-CZ" sz="1400" dirty="0" err="1"/>
              <a:t>Cipher</a:t>
            </a:r>
            <a:r>
              <a:rPr lang="cs-CZ" sz="1400" dirty="0"/>
              <a:t> </a:t>
            </a:r>
            <a:r>
              <a:rPr lang="cs-CZ" sz="1400" dirty="0" err="1"/>
              <a:t>switcher</a:t>
            </a:r>
            <a:r>
              <a:rPr lang="cs-CZ" sz="1400" dirty="0"/>
              <a:t> – Ave Caesar</a:t>
            </a:r>
          </a:p>
          <a:p>
            <a:r>
              <a:rPr lang="cs-CZ" sz="1400" dirty="0"/>
              <a:t>Shift </a:t>
            </a:r>
            <a:r>
              <a:rPr lang="cs-CZ" sz="1400" dirty="0" err="1"/>
              <a:t>register</a:t>
            </a:r>
            <a:endParaRPr lang="cs-CZ" sz="1400" dirty="0"/>
          </a:p>
          <a:p>
            <a:r>
              <a:rPr lang="cs-CZ" sz="1400" dirty="0"/>
              <a:t>Hardware </a:t>
            </a:r>
            <a:r>
              <a:rPr lang="cs-CZ" sz="1400" dirty="0" err="1"/>
              <a:t>implementation</a:t>
            </a:r>
            <a:endParaRPr lang="cs-CZ" sz="1400" dirty="0"/>
          </a:p>
        </p:txBody>
      </p:sp>
      <p:pic>
        <p:nvPicPr>
          <p:cNvPr id="9" name="Obrázek 8" descr="Obsah obrázku elektronika, Počítačová komponenta, Elektronické inženýrství, Počítačový hardware&#10;&#10;Popis byl vytvořen automaticky">
            <a:extLst>
              <a:ext uri="{FF2B5EF4-FFF2-40B4-BE49-F238E27FC236}">
                <a16:creationId xmlns:a16="http://schemas.microsoft.com/office/drawing/2014/main" id="{4430B114-FC7A-4919-0A03-6F83723234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45" t="-1098" r="20345" b="-1"/>
          <a:stretch/>
        </p:blipFill>
        <p:spPr>
          <a:xfrm rot="5400000">
            <a:off x="6979933" y="2254134"/>
            <a:ext cx="2672152" cy="3416222"/>
          </a:xfrm>
          <a:prstGeom prst="rect">
            <a:avLst/>
          </a:prstGeom>
        </p:spPr>
      </p:pic>
      <p:pic>
        <p:nvPicPr>
          <p:cNvPr id="12" name="Obrázek 11" descr="Obsah obrázku text, Lidská tvář, oblečení, úsměv&#10;&#10;Popis byl vytvořen automaticky">
            <a:extLst>
              <a:ext uri="{FF2B5EF4-FFF2-40B4-BE49-F238E27FC236}">
                <a16:creationId xmlns:a16="http://schemas.microsoft.com/office/drawing/2014/main" id="{0D7CF5F0-766B-601C-8346-D77488CD2E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321" y="5387425"/>
            <a:ext cx="1664746" cy="124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99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EEFAE7-68DF-A842-95B5-4DC9E3915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Sources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69B5CCF-5DEB-D4C3-FC49-86D149F0E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62207" cy="4351338"/>
          </a:xfrm>
        </p:spPr>
        <p:txBody>
          <a:bodyPr>
            <a:normAutofit lnSpcReduction="10000"/>
          </a:bodyPr>
          <a:lstStyle/>
          <a:p>
            <a:r>
              <a:rPr lang="cs-CZ" dirty="0" err="1"/>
              <a:t>ChatGPT</a:t>
            </a:r>
            <a:r>
              <a:rPr lang="cs-CZ" dirty="0"/>
              <a:t> </a:t>
            </a:r>
            <a:r>
              <a:rPr lang="cs-CZ" dirty="0" err="1"/>
              <a:t>usage</a:t>
            </a:r>
            <a:r>
              <a:rPr lang="cs-CZ" dirty="0"/>
              <a:t>: </a:t>
            </a:r>
            <a:r>
              <a:rPr lang="cs-CZ" dirty="0" err="1"/>
              <a:t>used</a:t>
            </a:r>
            <a:r>
              <a:rPr lang="cs-CZ" dirty="0"/>
              <a:t> </a:t>
            </a:r>
            <a:r>
              <a:rPr lang="cs-CZ" dirty="0" err="1"/>
              <a:t>only</a:t>
            </a:r>
            <a:r>
              <a:rPr lang="cs-CZ" dirty="0"/>
              <a:t> </a:t>
            </a:r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dirty="0" err="1"/>
              <a:t>consultation</a:t>
            </a:r>
            <a:r>
              <a:rPr lang="cs-CZ" dirty="0"/>
              <a:t> </a:t>
            </a:r>
            <a:r>
              <a:rPr lang="cs-CZ" dirty="0" err="1"/>
              <a:t>purposes</a:t>
            </a:r>
            <a:endParaRPr lang="cs-CZ" dirty="0"/>
          </a:p>
          <a:p>
            <a:r>
              <a:rPr lang="cs-CZ" dirty="0" err="1"/>
              <a:t>Former</a:t>
            </a:r>
            <a:r>
              <a:rPr lang="cs-CZ" dirty="0"/>
              <a:t> VHDL </a:t>
            </a:r>
            <a:r>
              <a:rPr lang="cs-CZ" dirty="0" err="1"/>
              <a:t>projects</a:t>
            </a:r>
            <a:r>
              <a:rPr lang="cs-CZ" dirty="0"/>
              <a:t>: </a:t>
            </a:r>
            <a:r>
              <a:rPr lang="cs-CZ" dirty="0">
                <a:hlinkClick r:id="rId2"/>
              </a:rPr>
              <a:t>https://github.com/tomas-fryza/vhdl-course</a:t>
            </a:r>
            <a:endParaRPr lang="cs-CZ" dirty="0"/>
          </a:p>
          <a:p>
            <a:r>
              <a:rPr lang="cs-CZ" dirty="0"/>
              <a:t>Online VHDL </a:t>
            </a:r>
            <a:r>
              <a:rPr lang="cs-CZ" dirty="0" err="1"/>
              <a:t>testbench</a:t>
            </a:r>
            <a:r>
              <a:rPr lang="cs-CZ" dirty="0"/>
              <a:t> </a:t>
            </a:r>
            <a:r>
              <a:rPr lang="cs-CZ" dirty="0" err="1"/>
              <a:t>generator</a:t>
            </a:r>
            <a:r>
              <a:rPr lang="cs-CZ" dirty="0"/>
              <a:t> </a:t>
            </a:r>
            <a:r>
              <a:rPr lang="cs-CZ" dirty="0">
                <a:hlinkClick r:id="rId3"/>
              </a:rPr>
              <a:t>https://vhdl.lapinoo.net/testbench/</a:t>
            </a:r>
            <a:r>
              <a:rPr lang="cs-CZ" dirty="0"/>
              <a:t> </a:t>
            </a:r>
          </a:p>
          <a:p>
            <a:r>
              <a:rPr lang="cs-CZ" dirty="0" err="1"/>
              <a:t>Nexys</a:t>
            </a:r>
            <a:r>
              <a:rPr lang="cs-CZ" dirty="0"/>
              <a:t> A50T reference </a:t>
            </a:r>
            <a:r>
              <a:rPr lang="cs-CZ" dirty="0" err="1"/>
              <a:t>manual</a:t>
            </a:r>
            <a:endParaRPr lang="cs-CZ" dirty="0"/>
          </a:p>
          <a:p>
            <a:r>
              <a:rPr lang="en-US" dirty="0"/>
              <a:t>Digital electronics 1</a:t>
            </a:r>
            <a:r>
              <a:rPr lang="cs-CZ" dirty="0"/>
              <a:t> </a:t>
            </a:r>
            <a:r>
              <a:rPr lang="en-US" dirty="0"/>
              <a:t>VHDL Guidelines</a:t>
            </a:r>
            <a:r>
              <a:rPr lang="cs-CZ" dirty="0"/>
              <a:t>,  </a:t>
            </a:r>
            <a:r>
              <a:rPr lang="en-US" dirty="0"/>
              <a:t>Tomas </a:t>
            </a:r>
            <a:r>
              <a:rPr lang="en-US" dirty="0" err="1"/>
              <a:t>Fryza</a:t>
            </a:r>
            <a:endParaRPr lang="en-US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9535D466-35EB-C45A-BC69-28875432B42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1518" y="3633337"/>
            <a:ext cx="4695792" cy="2752503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5A972300-5A64-E37B-5C3F-61402FD4860D}"/>
              </a:ext>
            </a:extLst>
          </p:cNvPr>
          <p:cNvSpPr txBox="1"/>
          <p:nvPr/>
        </p:nvSpPr>
        <p:spPr>
          <a:xfrm>
            <a:off x="7391400" y="6445832"/>
            <a:ext cx="317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Example</a:t>
            </a:r>
            <a:r>
              <a:rPr lang="cs-CZ" dirty="0"/>
              <a:t> prompt</a:t>
            </a:r>
          </a:p>
        </p:txBody>
      </p:sp>
    </p:spTree>
    <p:extLst>
      <p:ext uri="{BB962C8B-B14F-4D97-AF65-F5344CB8AC3E}">
        <p14:creationId xmlns:p14="http://schemas.microsoft.com/office/powerpoint/2010/main" val="1624543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56" y="205439"/>
            <a:ext cx="10515600" cy="1325563"/>
          </a:xfrm>
        </p:spPr>
        <p:txBody>
          <a:bodyPr>
            <a:normAutofit/>
          </a:bodyPr>
          <a:lstStyle/>
          <a:p>
            <a:r>
              <a:rPr lang="cs-CZ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cs-CZ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912FFB-6508-6593-985D-9ACEE0722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2" y="1531002"/>
            <a:ext cx="10818243" cy="5240733"/>
          </a:xfrm>
        </p:spPr>
        <p:txBody>
          <a:bodyPr>
            <a:normAutofit/>
          </a:bodyPr>
          <a:lstStyle/>
          <a:p>
            <a:r>
              <a:rPr lang="cs-CZ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lang="cs-CZ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create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basic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decoder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FPGA</a:t>
            </a:r>
          </a:p>
          <a:p>
            <a:pPr lvl="1"/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should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type in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characters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HMI (in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mobile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phone-like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keypad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choose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among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various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Vernam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Caesar,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Atbash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define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keys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applicable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Vernam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Caesar)</a:t>
            </a:r>
          </a:p>
          <a:p>
            <a:pPr lvl="1"/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coded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decoded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displayed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7segment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screen</a:t>
            </a:r>
            <a:endParaRPr lang="cs-CZ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to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done in VHDL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imported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Nexys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A7– 50T  FPGA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board</a:t>
            </a:r>
            <a:endParaRPr lang="cs-CZ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divided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into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subtasks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(HMI,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Display)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among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team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members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Jindra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Zobac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HMI, top-level +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testbench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Vít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Vašenka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Erik Straka: Display interface, GitHub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repository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789" y="0"/>
            <a:ext cx="2355011" cy="123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955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56" y="205439"/>
            <a:ext cx="10515600" cy="1325563"/>
          </a:xfrm>
        </p:spPr>
        <p:txBody>
          <a:bodyPr>
            <a:normAutofit/>
          </a:bodyPr>
          <a:lstStyle/>
          <a:p>
            <a:r>
              <a:rPr lang="cs-CZ" sz="48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State</a:t>
            </a:r>
            <a:r>
              <a:rPr lang="cs-CZ" sz="48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48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machine</a:t>
            </a:r>
            <a:r>
              <a:rPr lang="cs-CZ" sz="4800" b="1">
                <a:latin typeface="Times New Roman" panose="02020603050405020304" pitchFamily="18" charset="0"/>
                <a:cs typeface="Times New Roman" panose="02020603050405020304" pitchFamily="18" charset="0"/>
              </a:rPr>
              <a:t> diagram</a:t>
            </a:r>
            <a:endParaRPr lang="cs-CZ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912FFB-6508-6593-985D-9ACEE0722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531002"/>
            <a:ext cx="11120887" cy="5240733"/>
          </a:xfrm>
        </p:spPr>
        <p:txBody>
          <a:bodyPr>
            <a:normAutofit/>
          </a:bodyPr>
          <a:lstStyle/>
          <a:p>
            <a:r>
              <a:rPr lang="cs-CZ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Shows</a:t>
            </a:r>
            <a:r>
              <a:rPr lang="cs-CZ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r>
              <a:rPr lang="cs-CZ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cs-CZ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cs-CZ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executed</a:t>
            </a:r>
            <a:r>
              <a:rPr lang="cs-CZ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cs-CZ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Note</a:t>
            </a:r>
            <a:r>
              <a:rPr lang="cs-CZ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cs-CZ" sz="2400">
                <a:latin typeface="Times New Roman" panose="02020603050405020304" pitchFamily="18" charset="0"/>
                <a:cs typeface="Times New Roman" panose="02020603050405020304" pitchFamily="18" charset="0"/>
              </a:rPr>
              <a:t> on FPGA </a:t>
            </a:r>
            <a:r>
              <a:rPr lang="cs-CZ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everything</a:t>
            </a:r>
            <a:r>
              <a:rPr lang="cs-CZ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happens</a:t>
            </a:r>
            <a:r>
              <a:rPr lang="cs-CZ" sz="240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cs-CZ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parallel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789" y="0"/>
            <a:ext cx="2355011" cy="1236381"/>
          </a:xfrm>
          <a:prstGeom prst="rect">
            <a:avLst/>
          </a:prstGeom>
        </p:spPr>
      </p:pic>
      <p:pic>
        <p:nvPicPr>
          <p:cNvPr id="10" name="Obrázek 9" descr="Obsah obrázku diagram, text, řada/pruh, snímek obrazovky&#10;&#10;Popis byl vytvořen automaticky">
            <a:extLst>
              <a:ext uri="{FF2B5EF4-FFF2-40B4-BE49-F238E27FC236}">
                <a16:creationId xmlns:a16="http://schemas.microsoft.com/office/drawing/2014/main" id="{49CA520E-F06D-15A9-F390-1CC5043BC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4388" y="1236381"/>
            <a:ext cx="3768090" cy="5235810"/>
          </a:xfrm>
          <a:prstGeom prst="rect">
            <a:avLst/>
          </a:prstGeom>
        </p:spPr>
      </p:pic>
      <p:cxnSp>
        <p:nvCxnSpPr>
          <p:cNvPr id="7" name="Spojnice: pravoúhlá 6">
            <a:extLst>
              <a:ext uri="{FF2B5EF4-FFF2-40B4-BE49-F238E27FC236}">
                <a16:creationId xmlns:a16="http://schemas.microsoft.com/office/drawing/2014/main" id="{616B27E8-9A97-5399-BDBB-25546C01282D}"/>
              </a:ext>
            </a:extLst>
          </p:cNvPr>
          <p:cNvCxnSpPr>
            <a:cxnSpLocks/>
          </p:cNvCxnSpPr>
          <p:nvPr/>
        </p:nvCxnSpPr>
        <p:spPr>
          <a:xfrm rot="5400000">
            <a:off x="6340431" y="3022465"/>
            <a:ext cx="2576559" cy="182882"/>
          </a:xfrm>
          <a:prstGeom prst="bentConnector3">
            <a:avLst>
              <a:gd name="adj1" fmla="val 29213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41377118-AED5-CE51-76CF-CECB360539C7}"/>
              </a:ext>
            </a:extLst>
          </p:cNvPr>
          <p:cNvSpPr txBox="1"/>
          <p:nvPr/>
        </p:nvSpPr>
        <p:spPr>
          <a:xfrm>
            <a:off x="7145384" y="1873507"/>
            <a:ext cx="966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Bypass switch</a:t>
            </a:r>
          </a:p>
        </p:txBody>
      </p:sp>
    </p:spTree>
    <p:extLst>
      <p:ext uri="{BB962C8B-B14F-4D97-AF65-F5344CB8AC3E}">
        <p14:creationId xmlns:p14="http://schemas.microsoft.com/office/powerpoint/2010/main" val="3476990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56" y="205439"/>
            <a:ext cx="10515600" cy="1325563"/>
          </a:xfrm>
        </p:spPr>
        <p:txBody>
          <a:bodyPr>
            <a:normAutofit/>
          </a:bodyPr>
          <a:lstStyle/>
          <a:p>
            <a:r>
              <a:rPr lang="cs-CZ" sz="4800" b="1" i="0" u="none" strike="noStrike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Keyboard</a:t>
            </a:r>
            <a:r>
              <a:rPr lang="cs-CZ" sz="4800" b="1" i="0" u="none" strike="noStrike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Input </a:t>
            </a:r>
            <a:r>
              <a:rPr lang="cs-CZ" sz="4800" b="1" i="0" u="none" strike="noStrike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cs-CZ" sz="4800" b="1" i="0" u="none" strike="noStrike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HMI</a:t>
            </a:r>
            <a:endParaRPr lang="cs-CZ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912FFB-6508-6593-985D-9ACEE0722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7113" y="1278217"/>
            <a:ext cx="8373981" cy="5292540"/>
          </a:xfrm>
        </p:spPr>
        <p:txBody>
          <a:bodyPr>
            <a:normAutofit/>
          </a:bodyPr>
          <a:lstStyle/>
          <a:p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4x4 matrix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keypad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>
              <a:buAutoNum type="arabicPeriod"/>
            </a:pP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FSM –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cycles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trough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rows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row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set LOW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controlled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CLK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endParaRPr lang="cs-CZ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MUX –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column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readout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LOW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detected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any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column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respective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assigned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utilizing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rows</a:t>
            </a:r>
            <a:endParaRPr lang="cs-CZ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Continuous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output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further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processed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„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Interpreter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 module</a:t>
            </a:r>
          </a:p>
          <a:p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bit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character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codes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(00001 = A, 11010 = Z)</a:t>
            </a:r>
          </a:p>
          <a:p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Special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buttons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(SEND = 11111, BACKSPACE = 11110) –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same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principle</a:t>
            </a:r>
            <a:endParaRPr lang="cs-CZ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789" y="0"/>
            <a:ext cx="2355011" cy="1236381"/>
          </a:xfrm>
          <a:prstGeom prst="rect">
            <a:avLst/>
          </a:prstGeom>
        </p:spPr>
      </p:pic>
      <p:pic>
        <p:nvPicPr>
          <p:cNvPr id="6" name="Obrázek 5" descr="Obsah obrázku diagram, text&#10;&#10;Popis byl vytvořen automaticky">
            <a:extLst>
              <a:ext uri="{FF2B5EF4-FFF2-40B4-BE49-F238E27FC236}">
                <a16:creationId xmlns:a16="http://schemas.microsoft.com/office/drawing/2014/main" id="{A8D09A77-E2CB-1178-6CF8-0ABF2F747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287" y="4567821"/>
            <a:ext cx="2635442" cy="2002936"/>
          </a:xfrm>
          <a:prstGeom prst="rect">
            <a:avLst/>
          </a:prstGeom>
        </p:spPr>
      </p:pic>
      <p:pic>
        <p:nvPicPr>
          <p:cNvPr id="8" name="Obrázek 7" descr="Obsah obrázku text, Kancelářská technika, kalkulačka, interiér&#10;&#10;Popis byl vytvořen automaticky">
            <a:extLst>
              <a:ext uri="{FF2B5EF4-FFF2-40B4-BE49-F238E27FC236}">
                <a16:creationId xmlns:a16="http://schemas.microsoft.com/office/drawing/2014/main" id="{51DDDBF2-CA11-649A-5954-6C36F3C16A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534" t="8112" r="22007" b="18467"/>
          <a:stretch/>
        </p:blipFill>
        <p:spPr>
          <a:xfrm>
            <a:off x="0" y="1184854"/>
            <a:ext cx="3605300" cy="3545210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11" name="Obdélník: se zakulacenými rohy 10">
            <a:extLst>
              <a:ext uri="{FF2B5EF4-FFF2-40B4-BE49-F238E27FC236}">
                <a16:creationId xmlns:a16="http://schemas.microsoft.com/office/drawing/2014/main" id="{77A47090-8E04-961C-34F0-173D54CF8F31}"/>
              </a:ext>
            </a:extLst>
          </p:cNvPr>
          <p:cNvSpPr/>
          <p:nvPr/>
        </p:nvSpPr>
        <p:spPr>
          <a:xfrm>
            <a:off x="605287" y="1841174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A, B</a:t>
            </a:r>
          </a:p>
        </p:txBody>
      </p:sp>
      <p:sp>
        <p:nvSpPr>
          <p:cNvPr id="12" name="Obdélník: se zakulacenými rohy 11">
            <a:extLst>
              <a:ext uri="{FF2B5EF4-FFF2-40B4-BE49-F238E27FC236}">
                <a16:creationId xmlns:a16="http://schemas.microsoft.com/office/drawing/2014/main" id="{76F9BB01-0441-81A9-0A5D-4CD4143864F8}"/>
              </a:ext>
            </a:extLst>
          </p:cNvPr>
          <p:cNvSpPr/>
          <p:nvPr/>
        </p:nvSpPr>
        <p:spPr>
          <a:xfrm>
            <a:off x="1264961" y="1856414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C,D</a:t>
            </a:r>
          </a:p>
        </p:txBody>
      </p:sp>
      <p:sp>
        <p:nvSpPr>
          <p:cNvPr id="13" name="Obdélník: se zakulacenými rohy 12">
            <a:extLst>
              <a:ext uri="{FF2B5EF4-FFF2-40B4-BE49-F238E27FC236}">
                <a16:creationId xmlns:a16="http://schemas.microsoft.com/office/drawing/2014/main" id="{0AACB55A-B469-217F-8DDF-9F9C60F3320E}"/>
              </a:ext>
            </a:extLst>
          </p:cNvPr>
          <p:cNvSpPr/>
          <p:nvPr/>
        </p:nvSpPr>
        <p:spPr>
          <a:xfrm>
            <a:off x="1924635" y="1859591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E, F</a:t>
            </a:r>
          </a:p>
        </p:txBody>
      </p:sp>
      <p:sp>
        <p:nvSpPr>
          <p:cNvPr id="14" name="Obdélník: se zakulacenými rohy 13">
            <a:extLst>
              <a:ext uri="{FF2B5EF4-FFF2-40B4-BE49-F238E27FC236}">
                <a16:creationId xmlns:a16="http://schemas.microsoft.com/office/drawing/2014/main" id="{5ED8092E-F07F-8C98-7128-E800ABF9E6D3}"/>
              </a:ext>
            </a:extLst>
          </p:cNvPr>
          <p:cNvSpPr/>
          <p:nvPr/>
        </p:nvSpPr>
        <p:spPr>
          <a:xfrm>
            <a:off x="2582173" y="1856414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G, H</a:t>
            </a:r>
          </a:p>
        </p:txBody>
      </p:sp>
      <p:sp>
        <p:nvSpPr>
          <p:cNvPr id="15" name="Obdélník: se zakulacenými rohy 14">
            <a:extLst>
              <a:ext uri="{FF2B5EF4-FFF2-40B4-BE49-F238E27FC236}">
                <a16:creationId xmlns:a16="http://schemas.microsoft.com/office/drawing/2014/main" id="{91F5D73E-7A4B-C481-546B-A6172026F280}"/>
              </a:ext>
            </a:extLst>
          </p:cNvPr>
          <p:cNvSpPr/>
          <p:nvPr/>
        </p:nvSpPr>
        <p:spPr>
          <a:xfrm>
            <a:off x="605287" y="2446402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I, J</a:t>
            </a:r>
          </a:p>
        </p:txBody>
      </p:sp>
      <p:sp>
        <p:nvSpPr>
          <p:cNvPr id="16" name="Obdélník: se zakulacenými rohy 15">
            <a:extLst>
              <a:ext uri="{FF2B5EF4-FFF2-40B4-BE49-F238E27FC236}">
                <a16:creationId xmlns:a16="http://schemas.microsoft.com/office/drawing/2014/main" id="{3BA1115A-C015-BDBC-E128-7D451026DFBB}"/>
              </a:ext>
            </a:extLst>
          </p:cNvPr>
          <p:cNvSpPr/>
          <p:nvPr/>
        </p:nvSpPr>
        <p:spPr>
          <a:xfrm>
            <a:off x="1264961" y="2461642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K, L</a:t>
            </a:r>
          </a:p>
        </p:txBody>
      </p:sp>
      <p:sp>
        <p:nvSpPr>
          <p:cNvPr id="17" name="Obdélník: se zakulacenými rohy 16">
            <a:extLst>
              <a:ext uri="{FF2B5EF4-FFF2-40B4-BE49-F238E27FC236}">
                <a16:creationId xmlns:a16="http://schemas.microsoft.com/office/drawing/2014/main" id="{69F84B42-057D-3743-9B93-C713F80A1D04}"/>
              </a:ext>
            </a:extLst>
          </p:cNvPr>
          <p:cNvSpPr/>
          <p:nvPr/>
        </p:nvSpPr>
        <p:spPr>
          <a:xfrm>
            <a:off x="1847896" y="2480059"/>
            <a:ext cx="658616" cy="2559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M, N</a:t>
            </a:r>
          </a:p>
        </p:txBody>
      </p:sp>
      <p:sp>
        <p:nvSpPr>
          <p:cNvPr id="18" name="Obdélník: se zakulacenými rohy 17">
            <a:extLst>
              <a:ext uri="{FF2B5EF4-FFF2-40B4-BE49-F238E27FC236}">
                <a16:creationId xmlns:a16="http://schemas.microsoft.com/office/drawing/2014/main" id="{00ECEF61-FACF-0868-1992-2120B80EAC35}"/>
              </a:ext>
            </a:extLst>
          </p:cNvPr>
          <p:cNvSpPr/>
          <p:nvPr/>
        </p:nvSpPr>
        <p:spPr>
          <a:xfrm>
            <a:off x="2582173" y="2461642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O, P</a:t>
            </a:r>
          </a:p>
        </p:txBody>
      </p:sp>
      <p:sp>
        <p:nvSpPr>
          <p:cNvPr id="19" name="Obdélník: se zakulacenými rohy 18">
            <a:extLst>
              <a:ext uri="{FF2B5EF4-FFF2-40B4-BE49-F238E27FC236}">
                <a16:creationId xmlns:a16="http://schemas.microsoft.com/office/drawing/2014/main" id="{7E1C97C5-339B-CD2C-6380-97518E4AF5A6}"/>
              </a:ext>
            </a:extLst>
          </p:cNvPr>
          <p:cNvSpPr/>
          <p:nvPr/>
        </p:nvSpPr>
        <p:spPr>
          <a:xfrm>
            <a:off x="605287" y="3051630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Q, R</a:t>
            </a:r>
          </a:p>
        </p:txBody>
      </p:sp>
      <p:sp>
        <p:nvSpPr>
          <p:cNvPr id="20" name="Obdélník: se zakulacenými rohy 19">
            <a:extLst>
              <a:ext uri="{FF2B5EF4-FFF2-40B4-BE49-F238E27FC236}">
                <a16:creationId xmlns:a16="http://schemas.microsoft.com/office/drawing/2014/main" id="{1D171F50-ABD0-8DFD-A304-E0A6D4E8372D}"/>
              </a:ext>
            </a:extLst>
          </p:cNvPr>
          <p:cNvSpPr/>
          <p:nvPr/>
        </p:nvSpPr>
        <p:spPr>
          <a:xfrm>
            <a:off x="1264961" y="3066870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S, T</a:t>
            </a:r>
          </a:p>
        </p:txBody>
      </p:sp>
      <p:sp>
        <p:nvSpPr>
          <p:cNvPr id="21" name="Obdélník: se zakulacenými rohy 20">
            <a:extLst>
              <a:ext uri="{FF2B5EF4-FFF2-40B4-BE49-F238E27FC236}">
                <a16:creationId xmlns:a16="http://schemas.microsoft.com/office/drawing/2014/main" id="{C14EF540-235F-FC78-D3B5-66C2019E1CC0}"/>
              </a:ext>
            </a:extLst>
          </p:cNvPr>
          <p:cNvSpPr/>
          <p:nvPr/>
        </p:nvSpPr>
        <p:spPr>
          <a:xfrm>
            <a:off x="1924635" y="3070047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U, V</a:t>
            </a:r>
          </a:p>
        </p:txBody>
      </p:sp>
      <p:sp>
        <p:nvSpPr>
          <p:cNvPr id="22" name="Obdélník: se zakulacenými rohy 21">
            <a:extLst>
              <a:ext uri="{FF2B5EF4-FFF2-40B4-BE49-F238E27FC236}">
                <a16:creationId xmlns:a16="http://schemas.microsoft.com/office/drawing/2014/main" id="{6B018F89-8A8F-4B18-DBBB-47406EC15244}"/>
              </a:ext>
            </a:extLst>
          </p:cNvPr>
          <p:cNvSpPr/>
          <p:nvPr/>
        </p:nvSpPr>
        <p:spPr>
          <a:xfrm>
            <a:off x="2582173" y="3066870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W, X</a:t>
            </a:r>
          </a:p>
        </p:txBody>
      </p:sp>
      <p:sp>
        <p:nvSpPr>
          <p:cNvPr id="23" name="Obdélník: se zakulacenými rohy 22">
            <a:extLst>
              <a:ext uri="{FF2B5EF4-FFF2-40B4-BE49-F238E27FC236}">
                <a16:creationId xmlns:a16="http://schemas.microsoft.com/office/drawing/2014/main" id="{CC5173EC-D9E2-ED38-DD5A-40FE11ACFFE6}"/>
              </a:ext>
            </a:extLst>
          </p:cNvPr>
          <p:cNvSpPr/>
          <p:nvPr/>
        </p:nvSpPr>
        <p:spPr>
          <a:xfrm>
            <a:off x="529626" y="3656858"/>
            <a:ext cx="507274" cy="2743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Y, Z</a:t>
            </a:r>
          </a:p>
        </p:txBody>
      </p:sp>
      <p:sp>
        <p:nvSpPr>
          <p:cNvPr id="24" name="Obdélník: se zakulacenými rohy 23">
            <a:extLst>
              <a:ext uri="{FF2B5EF4-FFF2-40B4-BE49-F238E27FC236}">
                <a16:creationId xmlns:a16="http://schemas.microsoft.com/office/drawing/2014/main" id="{8928D6CB-A933-955D-5C2A-D1DE1FACE644}"/>
              </a:ext>
            </a:extLst>
          </p:cNvPr>
          <p:cNvSpPr/>
          <p:nvPr/>
        </p:nvSpPr>
        <p:spPr>
          <a:xfrm>
            <a:off x="1189300" y="3672098"/>
            <a:ext cx="507274" cy="27432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N/A</a:t>
            </a:r>
          </a:p>
        </p:txBody>
      </p:sp>
      <p:sp>
        <p:nvSpPr>
          <p:cNvPr id="25" name="Obdélník: se zakulacenými rohy 24">
            <a:extLst>
              <a:ext uri="{FF2B5EF4-FFF2-40B4-BE49-F238E27FC236}">
                <a16:creationId xmlns:a16="http://schemas.microsoft.com/office/drawing/2014/main" id="{C4D2E263-6DAA-1788-02D2-2BA37B577AEF}"/>
              </a:ext>
            </a:extLst>
          </p:cNvPr>
          <p:cNvSpPr/>
          <p:nvPr/>
        </p:nvSpPr>
        <p:spPr>
          <a:xfrm>
            <a:off x="1848974" y="3675275"/>
            <a:ext cx="506216" cy="355892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BCKSPC</a:t>
            </a:r>
          </a:p>
        </p:txBody>
      </p:sp>
      <p:sp>
        <p:nvSpPr>
          <p:cNvPr id="26" name="Obdélník: se zakulacenými rohy 25">
            <a:extLst>
              <a:ext uri="{FF2B5EF4-FFF2-40B4-BE49-F238E27FC236}">
                <a16:creationId xmlns:a16="http://schemas.microsoft.com/office/drawing/2014/main" id="{FEBC3650-D0D3-9AC1-44C5-ABAB056BEE29}"/>
              </a:ext>
            </a:extLst>
          </p:cNvPr>
          <p:cNvSpPr/>
          <p:nvPr/>
        </p:nvSpPr>
        <p:spPr>
          <a:xfrm>
            <a:off x="2431909" y="3672098"/>
            <a:ext cx="658615" cy="27432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/>
              <a:t>SEND </a:t>
            </a:r>
          </a:p>
        </p:txBody>
      </p:sp>
      <p:pic>
        <p:nvPicPr>
          <p:cNvPr id="28" name="Obrázek 27">
            <a:extLst>
              <a:ext uri="{FF2B5EF4-FFF2-40B4-BE49-F238E27FC236}">
                <a16:creationId xmlns:a16="http://schemas.microsoft.com/office/drawing/2014/main" id="{918A3119-7694-7889-C1D3-191F92E1C9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7113" y="4823427"/>
            <a:ext cx="3572374" cy="1047896"/>
          </a:xfrm>
          <a:prstGeom prst="rect">
            <a:avLst/>
          </a:prstGeom>
        </p:spPr>
      </p:pic>
      <p:pic>
        <p:nvPicPr>
          <p:cNvPr id="30" name="Obrázek 29">
            <a:extLst>
              <a:ext uri="{FF2B5EF4-FFF2-40B4-BE49-F238E27FC236}">
                <a16:creationId xmlns:a16="http://schemas.microsoft.com/office/drawing/2014/main" id="{631EEBBA-E04B-0F0B-18F9-5956DC84D7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3348" y="4966322"/>
            <a:ext cx="3982006" cy="90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941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56" y="205439"/>
            <a:ext cx="10515600" cy="1325563"/>
          </a:xfrm>
        </p:spPr>
        <p:txBody>
          <a:bodyPr>
            <a:normAutofit/>
          </a:bodyPr>
          <a:lstStyle/>
          <a:p>
            <a:r>
              <a:rPr lang="cs-CZ" sz="4800" b="1" i="0" u="none" strike="noStrike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Keyboard</a:t>
            </a:r>
            <a:r>
              <a:rPr lang="cs-CZ" sz="4800" b="1" i="0" u="none" strike="noStrike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Input </a:t>
            </a:r>
            <a:r>
              <a:rPr lang="cs-CZ" sz="4800" b="1" i="0" u="none" strike="noStrike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Interpreter</a:t>
            </a:r>
            <a:endParaRPr lang="cs-CZ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912FFB-6508-6593-985D-9ACEE0722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4" y="1531002"/>
            <a:ext cx="7696884" cy="5240733"/>
          </a:xfrm>
        </p:spPr>
        <p:txBody>
          <a:bodyPr>
            <a:normAutofit/>
          </a:bodyPr>
          <a:lstStyle/>
          <a:p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a short pulse containing a letter code upon every hit of "SEND" key.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resulting letter code is based on last 2 pressed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keys.</a:t>
            </a:r>
            <a:endParaRPr lang="cs-CZ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double press is detected, the in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letter code is incremented (= next letter)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triggers BACKSPACE pulse upon press of BACKSPACE key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move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shift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 input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correction</a:t>
            </a:r>
            <a:endParaRPr lang="cs-CZ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Principle</a:t>
            </a:r>
            <a:r>
              <a:rPr lang="cs-C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FSM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789" y="0"/>
            <a:ext cx="2355011" cy="1236381"/>
          </a:xfrm>
          <a:prstGeom prst="rect">
            <a:avLst/>
          </a:prstGeom>
        </p:spPr>
      </p:pic>
      <p:pic>
        <p:nvPicPr>
          <p:cNvPr id="4" name="Picture 1">
            <a:extLst>
              <a:ext uri="{FF2B5EF4-FFF2-40B4-BE49-F238E27FC236}">
                <a16:creationId xmlns:a16="http://schemas.microsoft.com/office/drawing/2014/main" id="{94AB5108-7A02-D296-679C-324E7A5045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27" t="16484" b="59304"/>
          <a:stretch/>
        </p:blipFill>
        <p:spPr>
          <a:xfrm>
            <a:off x="130884" y="4740419"/>
            <a:ext cx="11930231" cy="1912142"/>
          </a:xfrm>
          <a:prstGeom prst="rect">
            <a:avLst/>
          </a:prstGeom>
        </p:spPr>
      </p:pic>
      <p:pic>
        <p:nvPicPr>
          <p:cNvPr id="7" name="Obrázek 6" descr="Obsah obrázku text, snímek obrazovky, Písmo&#10;&#10;Popis byl vytvořen automaticky">
            <a:extLst>
              <a:ext uri="{FF2B5EF4-FFF2-40B4-BE49-F238E27FC236}">
                <a16:creationId xmlns:a16="http://schemas.microsoft.com/office/drawing/2014/main" id="{61E8419F-CE60-6D65-71D2-2A244D553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0936" y="1184927"/>
            <a:ext cx="4248150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986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56" y="205439"/>
            <a:ext cx="10515600" cy="1325563"/>
          </a:xfrm>
        </p:spPr>
        <p:txBody>
          <a:bodyPr>
            <a:normAutofit/>
          </a:bodyPr>
          <a:lstStyle/>
          <a:p>
            <a:r>
              <a:rPr lang="cs-CZ" sz="4800" b="1" i="0" u="none" strike="noStrike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4800" b="1" i="0" u="none" strike="noStrike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4800" b="1" i="0" u="none" strike="noStrike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  <a:endParaRPr lang="cs-CZ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912FFB-6508-6593-985D-9ACEE0722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531002"/>
            <a:ext cx="11120887" cy="5240733"/>
          </a:xfrm>
        </p:spPr>
        <p:txBody>
          <a:bodyPr>
            <a:normAutofit/>
          </a:bodyPr>
          <a:lstStyle/>
          <a:p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second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subtask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various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b="0" i="0" u="none" strike="noStrike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  <a:endParaRPr lang="cs-CZ" sz="2400" b="0" i="0" u="none" strike="noStrike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cs-CZ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Ciphers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implemented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   1. 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Vernam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endParaRPr lang="cs-CZ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   2. Caesar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endParaRPr lang="cs-CZ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   3.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Atbash</a:t>
            </a:r>
            <a:r>
              <a:rPr lang="cs-CZ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endParaRPr lang="cs-CZ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789" y="0"/>
            <a:ext cx="2355011" cy="123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170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56" y="205439"/>
            <a:ext cx="10515600" cy="1325563"/>
          </a:xfrm>
        </p:spPr>
        <p:txBody>
          <a:bodyPr>
            <a:normAutofit/>
          </a:bodyPr>
          <a:lstStyle/>
          <a:p>
            <a:r>
              <a:rPr lang="cs-CZ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Vernam</a:t>
            </a:r>
            <a:r>
              <a:rPr lang="cs-CZ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endParaRPr lang="cs-CZ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912FFB-6508-6593-985D-9ACEE0722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531002"/>
            <a:ext cx="11120887" cy="5240733"/>
          </a:xfrm>
        </p:spPr>
        <p:txBody>
          <a:bodyPr>
            <a:normAutofit/>
          </a:bodyPr>
          <a:lstStyle/>
          <a:p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1917 Gilbert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Vernam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tried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FPGA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Vernam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simple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decodes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text base on XOR 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„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disposable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only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coding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decoding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need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stays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both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processes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789" y="0"/>
            <a:ext cx="2355011" cy="1236381"/>
          </a:xfrm>
          <a:prstGeom prst="rect">
            <a:avLst/>
          </a:prstGeom>
        </p:spPr>
      </p:pic>
      <p:pic>
        <p:nvPicPr>
          <p:cNvPr id="4" name="Obrázek 3" descr="Obsah obrázku text, Písmo, snímek obrazovky, číslo&#10;&#10;Popis se vygeneroval automaticky.">
            <a:extLst>
              <a:ext uri="{FF2B5EF4-FFF2-40B4-BE49-F238E27FC236}">
                <a16:creationId xmlns:a16="http://schemas.microsoft.com/office/drawing/2014/main" id="{5B990CDA-BE2E-D964-423D-F914BF36E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8789" y="4660405"/>
            <a:ext cx="2637009" cy="2009921"/>
          </a:xfrm>
          <a:prstGeom prst="rect">
            <a:avLst/>
          </a:prstGeom>
        </p:spPr>
      </p:pic>
      <p:pic>
        <p:nvPicPr>
          <p:cNvPr id="7" name="Obrázek 6" descr="Obsah obrázku portrét, Lidská tvář, skica, muž&#10;&#10;Popis byl vytvořen automaticky">
            <a:extLst>
              <a:ext uri="{FF2B5EF4-FFF2-40B4-BE49-F238E27FC236}">
                <a16:creationId xmlns:a16="http://schemas.microsoft.com/office/drawing/2014/main" id="{92687E44-1A0F-A354-38FF-96B72F7C1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0334" y="1267856"/>
            <a:ext cx="1823465" cy="2161144"/>
          </a:xfrm>
          <a:prstGeom prst="rect">
            <a:avLst/>
          </a:prstGeom>
        </p:spPr>
      </p:pic>
      <p:pic>
        <p:nvPicPr>
          <p:cNvPr id="9" name="Obrázek 8" descr="Obsah obrázku snímek obrazovky, software, Multimediální software, Grafický software&#10;&#10;Popis byl vytvořen automaticky">
            <a:extLst>
              <a:ext uri="{FF2B5EF4-FFF2-40B4-BE49-F238E27FC236}">
                <a16:creationId xmlns:a16="http://schemas.microsoft.com/office/drawing/2014/main" id="{FB698643-1280-D007-B624-916E830411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49" t="10431" b="55422"/>
          <a:stretch/>
        </p:blipFill>
        <p:spPr>
          <a:xfrm>
            <a:off x="318994" y="4964538"/>
            <a:ext cx="8555184" cy="165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659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56" y="205439"/>
            <a:ext cx="10515600" cy="1325563"/>
          </a:xfrm>
        </p:spPr>
        <p:txBody>
          <a:bodyPr>
            <a:normAutofit/>
          </a:bodyPr>
          <a:lstStyle/>
          <a:p>
            <a:r>
              <a:rPr lang="cs-CZ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Caesar </a:t>
            </a:r>
            <a:r>
              <a:rPr lang="cs-CZ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endParaRPr lang="cs-CZ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912FFB-6508-6593-985D-9ACEE0722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531002"/>
            <a:ext cx="11120887" cy="5240733"/>
          </a:xfrm>
        </p:spPr>
        <p:txBody>
          <a:bodyPr>
            <a:normAutofit/>
          </a:bodyPr>
          <a:lstStyle/>
          <a:p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Caesar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shifting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words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alphabeth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Julius Caesar around 58 BC</a:t>
            </a:r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very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similar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Vernam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difference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plus and minus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operations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instead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XOR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coding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decoding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also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need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number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to shift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alphabet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by)</a:t>
            </a:r>
          </a:p>
          <a:p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789" y="0"/>
            <a:ext cx="2355011" cy="1236381"/>
          </a:xfrm>
          <a:prstGeom prst="rect">
            <a:avLst/>
          </a:prstGeom>
        </p:spPr>
      </p:pic>
      <p:pic>
        <p:nvPicPr>
          <p:cNvPr id="6" name="Obrázek 5" descr="Caesar Cipher Encrypt">
            <a:extLst>
              <a:ext uri="{FF2B5EF4-FFF2-40B4-BE49-F238E27FC236}">
                <a16:creationId xmlns:a16="http://schemas.microsoft.com/office/drawing/2014/main" id="{8F3E4098-C9F2-A4B9-2CBC-996F4074C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8053" y="4321765"/>
            <a:ext cx="4612480" cy="2131627"/>
          </a:xfrm>
          <a:prstGeom prst="rect">
            <a:avLst/>
          </a:prstGeom>
        </p:spPr>
      </p:pic>
      <p:pic>
        <p:nvPicPr>
          <p:cNvPr id="7" name="Obrázek 6" descr="Obsah obrázku text, kruh, kompas, symbol&#10;&#10;Popis byl vytvořen automaticky">
            <a:extLst>
              <a:ext uri="{FF2B5EF4-FFF2-40B4-BE49-F238E27FC236}">
                <a16:creationId xmlns:a16="http://schemas.microsoft.com/office/drawing/2014/main" id="{A5973909-D686-AFA8-2114-D85B59AF4D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691" y="4461811"/>
            <a:ext cx="2095500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775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B8087-DF77-C9E2-F55B-44393286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56" y="205439"/>
            <a:ext cx="10515600" cy="1325563"/>
          </a:xfrm>
        </p:spPr>
        <p:txBody>
          <a:bodyPr>
            <a:normAutofit/>
          </a:bodyPr>
          <a:lstStyle/>
          <a:p>
            <a:r>
              <a:rPr lang="cs-CZ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Atbash</a:t>
            </a:r>
            <a:r>
              <a:rPr lang="cs-CZ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endParaRPr lang="cs-CZ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912FFB-6508-6593-985D-9ACEE0722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531002"/>
            <a:ext cx="11120887" cy="5240733"/>
          </a:xfrm>
        </p:spPr>
        <p:txBody>
          <a:bodyPr>
            <a:normAutofit/>
          </a:bodyPr>
          <a:lstStyle/>
          <a:p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only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specific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hardcoded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not user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selectable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It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works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by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reversing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letters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in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alphabet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(so A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becomes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Z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etc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.)</a:t>
            </a:r>
          </a:p>
          <a:p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For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coding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and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decoding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I 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used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case-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when</a:t>
            </a:r>
            <a:r>
              <a:rPr lang="cs-CZ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</a:t>
            </a:r>
            <a:r>
              <a:rPr lang="cs-CZ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statements</a:t>
            </a:r>
            <a:endParaRPr lang="cs-CZ" sz="24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easiest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create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 so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decided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test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</a:t>
            </a:r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FPGA </a:t>
            </a:r>
          </a:p>
          <a:p>
            <a:endParaRPr lang="cs-CZ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EC97CB1-C80F-2BA1-EED9-DFBA9C731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789" y="0"/>
            <a:ext cx="2355011" cy="1236381"/>
          </a:xfrm>
          <a:prstGeom prst="rect">
            <a:avLst/>
          </a:prstGeom>
        </p:spPr>
      </p:pic>
      <p:pic>
        <p:nvPicPr>
          <p:cNvPr id="4" name="Obrázek 3" descr="Atbash Cipher (online tool) | Boxentriq">
            <a:extLst>
              <a:ext uri="{FF2B5EF4-FFF2-40B4-BE49-F238E27FC236}">
                <a16:creationId xmlns:a16="http://schemas.microsoft.com/office/drawing/2014/main" id="{BEB782E3-EE52-C343-CB60-DEA316B1F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592" y="5962904"/>
            <a:ext cx="7231851" cy="813569"/>
          </a:xfrm>
          <a:prstGeom prst="rect">
            <a:avLst/>
          </a:prstGeom>
        </p:spPr>
      </p:pic>
      <p:pic>
        <p:nvPicPr>
          <p:cNvPr id="7" name="Obrázek 6" descr="Obsah obrázku snímek obrazovky, software, Multimediální software, Grafický software&#10;&#10;Popis byl vytvořen automaticky">
            <a:extLst>
              <a:ext uri="{FF2B5EF4-FFF2-40B4-BE49-F238E27FC236}">
                <a16:creationId xmlns:a16="http://schemas.microsoft.com/office/drawing/2014/main" id="{7CE33639-514C-B40A-C37E-67F1FF9B0C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966" b="33776"/>
          <a:stretch/>
        </p:blipFill>
        <p:spPr>
          <a:xfrm>
            <a:off x="535556" y="3429000"/>
            <a:ext cx="8341460" cy="253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75193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380</TotalTime>
  <Words>1012</Words>
  <Application>Microsoft Office PowerPoint</Application>
  <PresentationFormat>Širokoúhlá obrazovka</PresentationFormat>
  <Paragraphs>267</Paragraphs>
  <Slides>16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16</vt:i4>
      </vt:variant>
    </vt:vector>
  </HeadingPairs>
  <TitlesOfParts>
    <vt:vector size="23" baseType="lpstr">
      <vt:lpstr>Aptos</vt:lpstr>
      <vt:lpstr>Aptos Display</vt:lpstr>
      <vt:lpstr>Aptos Narrow</vt:lpstr>
      <vt:lpstr>Arial</vt:lpstr>
      <vt:lpstr>Calibri</vt:lpstr>
      <vt:lpstr>Times New Roman</vt:lpstr>
      <vt:lpstr>Motiv Office</vt:lpstr>
      <vt:lpstr>Implementation of basic ciphers on FPGA using VHDL</vt:lpstr>
      <vt:lpstr>Introduction</vt:lpstr>
      <vt:lpstr>State machine diagram</vt:lpstr>
      <vt:lpstr>Keyboard Input for HMI</vt:lpstr>
      <vt:lpstr>Keyboard Input Interpreter</vt:lpstr>
      <vt:lpstr>Cipher Algorithms</vt:lpstr>
      <vt:lpstr>Vernam cipher</vt:lpstr>
      <vt:lpstr>Caesar cipher</vt:lpstr>
      <vt:lpstr>Atbash cipher</vt:lpstr>
      <vt:lpstr>Display of cipher output  on display</vt:lpstr>
      <vt:lpstr>Display of cipher output  on display</vt:lpstr>
      <vt:lpstr>Display testbench</vt:lpstr>
      <vt:lpstr>Top level</vt:lpstr>
      <vt:lpstr>Prezentace aplikace PowerPoint</vt:lpstr>
      <vt:lpstr>Roadmap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Straka Erik (240882)</dc:creator>
  <cp:lastModifiedBy>Zobač Jindřich (246975)</cp:lastModifiedBy>
  <cp:revision>2</cp:revision>
  <dcterms:created xsi:type="dcterms:W3CDTF">2024-05-02T11:15:37Z</dcterms:created>
  <dcterms:modified xsi:type="dcterms:W3CDTF">2024-05-03T05:48:14Z</dcterms:modified>
</cp:coreProperties>
</file>